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6" r:id="rId4"/>
    <p:sldMasterId id="2147483708" r:id="rId5"/>
  </p:sldMasterIdLst>
  <p:notesMasterIdLst>
    <p:notesMasterId r:id="rId33"/>
  </p:notesMasterIdLst>
  <p:sldIdLst>
    <p:sldId id="744" r:id="rId6"/>
    <p:sldId id="739" r:id="rId7"/>
    <p:sldId id="740" r:id="rId8"/>
    <p:sldId id="741" r:id="rId9"/>
    <p:sldId id="776" r:id="rId10"/>
    <p:sldId id="777" r:id="rId11"/>
    <p:sldId id="778" r:id="rId12"/>
    <p:sldId id="795" r:id="rId13"/>
    <p:sldId id="745" r:id="rId14"/>
    <p:sldId id="770" r:id="rId15"/>
    <p:sldId id="773" r:id="rId16"/>
    <p:sldId id="771" r:id="rId17"/>
    <p:sldId id="748" r:id="rId18"/>
    <p:sldId id="774" r:id="rId19"/>
    <p:sldId id="775" r:id="rId20"/>
    <p:sldId id="747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768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 autoAdjust="0"/>
    <p:restoredTop sz="99823" autoAdjust="0"/>
  </p:normalViewPr>
  <p:slideViewPr>
    <p:cSldViewPr snapToGrid="0">
      <p:cViewPr varScale="1">
        <p:scale>
          <a:sx n="82" d="100"/>
          <a:sy n="82" d="100"/>
        </p:scale>
        <p:origin x="355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8657C-BFCD-480A-9D33-DBC343DA306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C0173-7218-4FCF-8E4B-31AC14C57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6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9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28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3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4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12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6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8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22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5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2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99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023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94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12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24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3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56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9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4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04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53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84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70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06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883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76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203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47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2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91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558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61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69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76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78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355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050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350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67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6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84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914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05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078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67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260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2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41E9F-98F7-42AF-83C5-FAABF3DA94E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E757D-84EA-4534-9857-ACBA41520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0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7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EBD2-4BCD-4C09-BA28-11C7F273C231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06-04-2023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5C9F-A357-4538-B836-2246151A74C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7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328248" y="188640"/>
            <a:ext cx="3672408" cy="1501458"/>
            <a:chOff x="7981054" y="230240"/>
            <a:chExt cx="3672408" cy="1501458"/>
          </a:xfrm>
        </p:grpSpPr>
        <p:pic>
          <p:nvPicPr>
            <p:cNvPr id="5" name="Picture 2" descr="https://bihog.com/wp-content/uploads/2020/02/NABARD-Consultancy-Services-Pvt.-Ltd.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" b="56406" l="12342" r="87658">
                          <a14:foregroundMark x1="61076" y1="31875" x2="61076" y2="31875"/>
                          <a14:foregroundMark x1="54325" y1="49844" x2="54325" y2="49844"/>
                          <a14:foregroundMark x1="56646" y1="51094" x2="56646" y2="51094"/>
                          <a14:foregroundMark x1="60338" y1="51094" x2="60338" y2="51094"/>
                          <a14:foregroundMark x1="50316" y1="49375" x2="50316" y2="49375"/>
                          <a14:foregroundMark x1="46941" y1="50156" x2="46941" y2="50156"/>
                          <a14:foregroundMark x1="42300" y1="50000" x2="42300" y2="50000"/>
                          <a14:foregroundMark x1="39873" y1="51563" x2="39873" y2="51563"/>
                          <a14:foregroundMark x1="38502" y1="19063" x2="38502" y2="19063"/>
                          <a14:foregroundMark x1="45886" y1="23906" x2="45886" y2="23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4" t="7641" r="12219" b="51715"/>
            <a:stretch/>
          </p:blipFill>
          <p:spPr bwMode="auto">
            <a:xfrm>
              <a:off x="8335926" y="230240"/>
              <a:ext cx="2962664" cy="1193681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7981054" y="1423921"/>
              <a:ext cx="3672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3E29"/>
                  </a:solidFill>
                  <a:latin typeface="Arial Black" panose="020B0A04020102020204" pitchFamily="34" charset="0"/>
                </a:rPr>
                <a:t>NABARD CONSULTANCY SERVICES</a:t>
              </a:r>
              <a:endParaRPr lang="en-IN" sz="1400" b="1" dirty="0">
                <a:solidFill>
                  <a:srgbClr val="003E29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7" name="Picture 6" descr="NABARD-Consultancy-Services-Pvt.-Ltd..png (948×640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56094" l="36076" r="63819">
                        <a14:foregroundMark x1="46308" y1="30312" x2="46308" y2="30312"/>
                        <a14:foregroundMark x1="41878" y1="32500" x2="41878" y2="32500"/>
                        <a14:foregroundMark x1="39662" y1="51563" x2="39662" y2="51563"/>
                        <a14:foregroundMark x1="41878" y1="52188" x2="41878" y2="52188"/>
                        <a14:foregroundMark x1="45148" y1="51094" x2="45148" y2="51094"/>
                        <a14:foregroundMark x1="49051" y1="51406" x2="49051" y2="51406"/>
                        <a14:foregroundMark x1="52637" y1="51094" x2="52637" y2="51094"/>
                        <a14:foregroundMark x1="56329" y1="50781" x2="56329" y2="50781"/>
                        <a14:foregroundMark x1="60338" y1="49844" x2="60338" y2="4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34" t="7757" r="36058" b="42720"/>
          <a:stretch/>
        </p:blipFill>
        <p:spPr bwMode="auto">
          <a:xfrm>
            <a:off x="839435" y="4788192"/>
            <a:ext cx="1646442" cy="19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30942" y="2717176"/>
            <a:ext cx="9869714" cy="16619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>
                <a:solidFill>
                  <a:prstClr val="black"/>
                </a:solidFill>
              </a:rPr>
              <a:t>PROGRESS REPORT</a:t>
            </a:r>
          </a:p>
          <a:p>
            <a:pPr algn="r"/>
            <a:r>
              <a:rPr lang="en-US" sz="4800" b="1" dirty="0">
                <a:solidFill>
                  <a:prstClr val="black"/>
                </a:solidFill>
              </a:rPr>
              <a:t>DISTRICT: SOLAPUR</a:t>
            </a:r>
            <a:endParaRPr lang="en-IN" sz="4800" b="1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624" y="27464"/>
            <a:ext cx="3250064" cy="2467436"/>
            <a:chOff x="37624" y="27464"/>
            <a:chExt cx="3250064" cy="2467436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61" b="95960" l="19722" r="80405">
                          <a14:foregroundMark x1="34640" y1="80808" x2="34640" y2="80808"/>
                          <a14:foregroundMark x1="38432" y1="77778" x2="38432" y2="77778"/>
                          <a14:foregroundMark x1="44248" y1="75758" x2="44248" y2="75758"/>
                          <a14:foregroundMark x1="49810" y1="76768" x2="49810" y2="76768"/>
                          <a14:foregroundMark x1="56384" y1="76263" x2="56384" y2="76263"/>
                          <a14:foregroundMark x1="59798" y1="77946" x2="59798" y2="77946"/>
                          <a14:foregroundMark x1="64855" y1="76263" x2="64855" y2="76263"/>
                          <a14:foregroundMark x1="69912" y1="76936" x2="69912" y2="76936"/>
                          <a14:foregroundMark x1="71934" y1="76431" x2="71934" y2="76431"/>
                          <a14:foregroundMark x1="27939" y1="76431" x2="27939" y2="76431"/>
                          <a14:foregroundMark x1="28951" y1="86195" x2="28951" y2="86195"/>
                          <a14:foregroundMark x1="26802" y1="87879" x2="26802" y2="87879"/>
                          <a14:foregroundMark x1="23767" y1="88889" x2="23767" y2="88889"/>
                          <a14:foregroundMark x1="34134" y1="88552" x2="34134" y2="88552"/>
                          <a14:foregroundMark x1="36410" y1="88552" x2="36410" y2="88552"/>
                          <a14:foregroundMark x1="39949" y1="89057" x2="39949" y2="89057"/>
                          <a14:foregroundMark x1="43363" y1="89226" x2="43363" y2="89226"/>
                          <a14:foregroundMark x1="46018" y1="89562" x2="46018" y2="89562"/>
                          <a14:foregroundMark x1="49305" y1="89394" x2="49305" y2="89394"/>
                          <a14:foregroundMark x1="56131" y1="86195" x2="56131" y2="86195"/>
                          <a14:foregroundMark x1="62200" y1="88047" x2="62200" y2="88047"/>
                          <a14:foregroundMark x1="62579" y1="85354" x2="62579" y2="85354"/>
                          <a14:foregroundMark x1="63717" y1="87374" x2="63717" y2="87374"/>
                          <a14:foregroundMark x1="66751" y1="88047" x2="66751" y2="88047"/>
                          <a14:foregroundMark x1="70164" y1="87879" x2="70164" y2="87879"/>
                          <a14:foregroundMark x1="70038" y1="85017" x2="70038" y2="85017"/>
                          <a14:foregroundMark x1="71302" y1="88047" x2="71302" y2="88047"/>
                          <a14:foregroundMark x1="75474" y1="88215" x2="75474" y2="88215"/>
                          <a14:backgroundMark x1="35145" y1="79798" x2="35145" y2="79798"/>
                          <a14:backgroundMark x1="55879" y1="79966" x2="55879" y2="79966"/>
                          <a14:backgroundMark x1="68521" y1="79966" x2="68521" y2="79966"/>
                          <a14:backgroundMark x1="72566" y1="89226" x2="72566" y2="89226"/>
                          <a14:backgroundMark x1="46903" y1="90067" x2="46903" y2="90067"/>
                          <a14:backgroundMark x1="40076" y1="69360" x2="40076" y2="69360"/>
                          <a14:backgroundMark x1="36662" y1="69360" x2="36662" y2="69360"/>
                          <a14:backgroundMark x1="40455" y1="69360" x2="40455" y2="69360"/>
                          <a14:backgroundMark x1="26169" y1="71549" x2="26169" y2="71549"/>
                          <a14:backgroundMark x1="40582" y1="88047" x2="40582" y2="88047"/>
                          <a14:backgroundMark x1="26296" y1="90067" x2="26296" y2="900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6" t="2344" r="16814"/>
            <a:stretch>
              <a:fillRect/>
            </a:stretch>
          </p:blipFill>
          <p:spPr bwMode="auto">
            <a:xfrm>
              <a:off x="784809" y="550684"/>
              <a:ext cx="1755694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7624" y="27464"/>
              <a:ext cx="3250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JAL JEEVAN MISSION</a:t>
              </a:r>
              <a:endParaRPr lang="en-IN" sz="2800" b="1" dirty="0">
                <a:solidFill>
                  <a:srgbClr val="1F497D">
                    <a:lumMod val="60000"/>
                    <a:lumOff val="40000"/>
                  </a:srgb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91776" y="5754562"/>
            <a:ext cx="350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1F497D"/>
                </a:solidFill>
              </a:rPr>
              <a:t>PUNE REGION</a:t>
            </a:r>
          </a:p>
          <a:p>
            <a:pPr algn="r"/>
            <a:r>
              <a:rPr lang="en-US" sz="2400" b="1" dirty="0">
                <a:solidFill>
                  <a:srgbClr val="1F497D"/>
                </a:solidFill>
              </a:rPr>
              <a:t>MARCH, 2023</a:t>
            </a:r>
            <a:endParaRPr lang="en-IN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9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79" y="40006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Work Status</a:t>
            </a:r>
            <a:endParaRPr lang="en-IN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25D71-AFFE-1557-EA2E-CB7B55F50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0978"/>
            <a:ext cx="12192000" cy="16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EB59A-1A22-4C49-8CA1-DCAA3BF408F1}"/>
              </a:ext>
            </a:extLst>
          </p:cNvPr>
          <p:cNvSpPr txBox="1"/>
          <p:nvPr/>
        </p:nvSpPr>
        <p:spPr>
          <a:xfrm>
            <a:off x="47488" y="413532"/>
            <a:ext cx="316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Progress Milestone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75F48-E3AB-41C0-8B2B-FE05DBF1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00" y="3685890"/>
            <a:ext cx="1675701" cy="6261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E49154-990A-4565-B45F-AA091F726964}"/>
              </a:ext>
            </a:extLst>
          </p:cNvPr>
          <p:cNvSpPr/>
          <p:nvPr/>
        </p:nvSpPr>
        <p:spPr>
          <a:xfrm>
            <a:off x="1374067" y="3967600"/>
            <a:ext cx="1124125" cy="242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3FBFE-17D5-F515-EBB9-E3F6E424A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" y="716144"/>
            <a:ext cx="9419296" cy="307562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96C861-C273-4E5F-AA6D-EB826D6B7C2E}"/>
              </a:ext>
            </a:extLst>
          </p:cNvPr>
          <p:cNvSpPr/>
          <p:nvPr/>
        </p:nvSpPr>
        <p:spPr>
          <a:xfrm>
            <a:off x="1056478" y="2770268"/>
            <a:ext cx="612429" cy="1264444"/>
          </a:xfrm>
          <a:custGeom>
            <a:avLst/>
            <a:gdLst>
              <a:gd name="connsiteX0" fmla="*/ 816572 w 816572"/>
              <a:gd name="connsiteY0" fmla="*/ 0 h 1685925"/>
              <a:gd name="connsiteX1" fmla="*/ 6947 w 816572"/>
              <a:gd name="connsiteY1" fmla="*/ 704850 h 1685925"/>
              <a:gd name="connsiteX2" fmla="*/ 492722 w 816572"/>
              <a:gd name="connsiteY2" fmla="*/ 1685925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572" h="1685925">
                <a:moveTo>
                  <a:pt x="816572" y="0"/>
                </a:moveTo>
                <a:cubicBezTo>
                  <a:pt x="438747" y="211931"/>
                  <a:pt x="60922" y="423863"/>
                  <a:pt x="6947" y="704850"/>
                </a:cubicBezTo>
                <a:cubicBezTo>
                  <a:pt x="-47028" y="985838"/>
                  <a:pt x="222847" y="1335881"/>
                  <a:pt x="492722" y="168592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B66DC-8637-09DE-80E3-0B71E3265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682" y="3800467"/>
            <a:ext cx="9022602" cy="30155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687B4E-477F-4511-89C7-E27701CD6C62}"/>
              </a:ext>
            </a:extLst>
          </p:cNvPr>
          <p:cNvSpPr/>
          <p:nvPr/>
        </p:nvSpPr>
        <p:spPr>
          <a:xfrm>
            <a:off x="2161827" y="4170444"/>
            <a:ext cx="929716" cy="1127269"/>
          </a:xfrm>
          <a:custGeom>
            <a:avLst/>
            <a:gdLst>
              <a:gd name="connsiteX0" fmla="*/ 0 w 1647825"/>
              <a:gd name="connsiteY0" fmla="*/ 0 h 1057275"/>
              <a:gd name="connsiteX1" fmla="*/ 542925 w 1647825"/>
              <a:gd name="connsiteY1" fmla="*/ 752475 h 1057275"/>
              <a:gd name="connsiteX2" fmla="*/ 1647825 w 1647825"/>
              <a:gd name="connsiteY2" fmla="*/ 105727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057275">
                <a:moveTo>
                  <a:pt x="0" y="0"/>
                </a:moveTo>
                <a:cubicBezTo>
                  <a:pt x="134144" y="288131"/>
                  <a:pt x="268288" y="576263"/>
                  <a:pt x="542925" y="752475"/>
                </a:cubicBezTo>
                <a:cubicBezTo>
                  <a:pt x="817562" y="928687"/>
                  <a:pt x="1474788" y="1003300"/>
                  <a:pt x="1647825" y="105727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285564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9277" y="2492922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Status: </a:t>
            </a:r>
            <a:r>
              <a:rPr lang="en-US" sz="1400" u="sng" dirty="0"/>
              <a:t>“Retro Schemes”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97" y="442349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Work Status</a:t>
            </a:r>
            <a:r>
              <a:rPr lang="en-IN" sz="1400" u="sng" dirty="0"/>
              <a:t>: “New Schemes”</a:t>
            </a:r>
            <a:endParaRPr lang="en-US" sz="1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48792-AE76-4D75-A64B-DB24860FAEDB}"/>
              </a:ext>
            </a:extLst>
          </p:cNvPr>
          <p:cNvSpPr txBox="1"/>
          <p:nvPr/>
        </p:nvSpPr>
        <p:spPr>
          <a:xfrm>
            <a:off x="41945" y="41945"/>
            <a:ext cx="79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</a:t>
            </a:r>
            <a:endParaRPr lang="en-I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67422-9B64-4112-2837-81F0A354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" y="750127"/>
            <a:ext cx="5590177" cy="3971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E9B158-E671-487D-E71D-2E4FD659A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77" y="2844890"/>
            <a:ext cx="5678395" cy="39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5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6578" y="2890390"/>
            <a:ext cx="613884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MS – PROJECT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</a:rPr>
              <a:t>Work in Progress Schemes</a:t>
            </a:r>
            <a:endParaRPr lang="en-IN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2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1"/>
            <a:ext cx="11776365" cy="9233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Project Overview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Physical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Financial Progress </a:t>
            </a:r>
            <a:r>
              <a:rPr lang="en-US" sz="2500" b="1" dirty="0" err="1">
                <a:solidFill>
                  <a:prstClr val="black"/>
                </a:solidFill>
                <a:latin typeface="Calibri"/>
              </a:rPr>
              <a:t>vs</a:t>
            </a:r>
            <a:r>
              <a:rPr lang="en-US" sz="2500" b="1" dirty="0">
                <a:solidFill>
                  <a:prstClr val="black"/>
                </a:solidFill>
                <a:latin typeface="Calibri"/>
              </a:rPr>
              <a:t> Time Overrun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8806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817" y="143452"/>
            <a:ext cx="11776365" cy="72740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Late Schemes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58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7668" y="3075057"/>
            <a:ext cx="597666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SAMPLE SITE VISIT PHOTOS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1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62" y="1272385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24706" y="126589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88" y="4157706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Akkalkot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9398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Akkalkot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414880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North Solapur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9" name="Picture 8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71" y="1244810"/>
            <a:ext cx="4320000" cy="2520000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76908"/>
            <a:ext cx="4320000" cy="2520000"/>
          </a:xfrm>
          <a:prstGeom prst="rect">
            <a:avLst/>
          </a:prstGeom>
        </p:spPr>
      </p:pic>
      <p:pic>
        <p:nvPicPr>
          <p:cNvPr id="11" name="Picture 1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4148800"/>
            <a:ext cx="432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203200" y="174171"/>
            <a:ext cx="11776710" cy="784225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District Work Status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146844"/>
              </p:ext>
            </p:extLst>
          </p:nvPr>
        </p:nvGraphicFramePr>
        <p:xfrm>
          <a:off x="346310" y="1252841"/>
          <a:ext cx="11450738" cy="5430982"/>
        </p:xfrm>
        <a:graphic>
          <a:graphicData uri="http://schemas.openxmlformats.org/drawingml/2006/table">
            <a:tbl>
              <a:tblPr/>
              <a:tblGrid>
                <a:gridCol w="168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497114624"/>
                    </a:ext>
                  </a:extLst>
                </a:gridCol>
                <a:gridCol w="20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7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56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Order Issued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 In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Progress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Work</a:t>
                      </a:r>
                      <a:r>
                        <a:rPr lang="en-IN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Not S</a:t>
                      </a:r>
                      <a:r>
                        <a:rPr lang="en-US" sz="18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tarted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3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Akkalkot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767108"/>
                  </a:ext>
                </a:extLst>
              </a:tr>
              <a:tr h="33053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Karmala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188439"/>
                  </a:ext>
                </a:extLst>
              </a:tr>
              <a:tr h="330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721351"/>
                  </a:ext>
                </a:extLst>
              </a:tr>
              <a:tr h="33053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Madha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144627"/>
                  </a:ext>
                </a:extLst>
              </a:tr>
              <a:tr h="330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8230415"/>
                  </a:ext>
                </a:extLst>
              </a:tr>
              <a:tr h="33053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Malsiras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1763752"/>
                  </a:ext>
                </a:extLst>
              </a:tr>
              <a:tr h="330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8096081"/>
                  </a:ext>
                </a:extLst>
              </a:tr>
              <a:tr h="33053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North Solapur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619712"/>
                  </a:ext>
                </a:extLst>
              </a:tr>
              <a:tr h="330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7924316"/>
                  </a:ext>
                </a:extLst>
              </a:tr>
              <a:tr h="33053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South Solapur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8429691"/>
                  </a:ext>
                </a:extLst>
              </a:tr>
              <a:tr h="330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5887460"/>
                  </a:ext>
                </a:extLst>
              </a:tr>
              <a:tr h="33053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395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08865"/>
                  </a:ext>
                </a:extLst>
              </a:tr>
              <a:tr h="330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995280"/>
                  </a:ext>
                </a:extLst>
              </a:tr>
              <a:tr h="37897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Grand Total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27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88" y="1277386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6" y="1277386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44" y="4157706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24706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North Solapur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37" y="1276520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6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62" y="4157844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24706" y="4149080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South Solapur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88" y="1267622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6" y="1269388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88" y="414908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0454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South Solapur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88" y="1280135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6" y="1273917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62" y="4157706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30708" y="4157706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Madha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62" y="1277386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58" y="1268760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36" y="4157706"/>
            <a:ext cx="4320000" cy="2520000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22171" y="4161569"/>
            <a:ext cx="4320000" cy="2520000"/>
          </a:xfrm>
          <a:prstGeom prst="rect">
            <a:avLst/>
          </a:prstGeom>
        </p:spPr>
      </p:pic>
      <p:sp>
        <p:nvSpPr>
          <p:cNvPr id="9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Madha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26" y="4157706"/>
            <a:ext cx="4320000" cy="2520000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4149080"/>
            <a:ext cx="4320000" cy="2520000"/>
          </a:xfrm>
          <a:prstGeom prst="rect">
            <a:avLst/>
          </a:prstGeom>
        </p:spPr>
      </p:pic>
      <p:sp>
        <p:nvSpPr>
          <p:cNvPr id="9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Malshiras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  <p:pic>
        <p:nvPicPr>
          <p:cNvPr id="10" name="Picture 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26" y="1278425"/>
            <a:ext cx="4320000" cy="2520000"/>
          </a:xfrm>
          <a:prstGeom prst="rect">
            <a:avLst/>
          </a:prstGeom>
        </p:spPr>
      </p:pic>
      <p:pic>
        <p:nvPicPr>
          <p:cNvPr id="11" name="Picture 1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24706" y="1277386"/>
            <a:ext cx="432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88" y="1277386"/>
            <a:ext cx="4320000" cy="25200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3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88" y="4157706"/>
            <a:ext cx="4320000" cy="25200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147311"/>
            <a:ext cx="4320000" cy="2520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483169" y="181305"/>
            <a:ext cx="11225662" cy="825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 b="1">
                <a:solidFill>
                  <a:prstClr val="black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altLang="en-US"/>
              <a:t>Malshiras </a:t>
            </a:r>
            <a:r>
              <a:rPr lang="en-US" altLang="en-US" dirty="0" err="1"/>
              <a:t>Taluka</a:t>
            </a:r>
            <a:endParaRPr lang="en-I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45319" y="1665287"/>
            <a:ext cx="10901362" cy="3527426"/>
            <a:chOff x="645319" y="1671637"/>
            <a:chExt cx="10901362" cy="3527426"/>
          </a:xfrm>
        </p:grpSpPr>
        <p:pic>
          <p:nvPicPr>
            <p:cNvPr id="4" name="Picture 2" descr="Centre allocates Rs 9289 Cr to J&amp;K Jal Jeevan Mission - Northlin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512" y="1671637"/>
              <a:ext cx="3990975" cy="229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45319" y="3967163"/>
              <a:ext cx="10901362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7" tIns="60958" rIns="121917" bIns="60958">
              <a:spAutoFit/>
            </a:bodyPr>
            <a:lstStyle/>
            <a:p>
              <a:pPr algn="ctr"/>
              <a:r>
                <a:rPr lang="en-US" sz="7200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latin typeface="Arial Black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97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7817" y="14345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  <a:latin typeface="Calibri"/>
              </a:rPr>
              <a:t>Executive Summary</a:t>
            </a:r>
            <a:br>
              <a:rPr lang="en-US" sz="4000" b="1" dirty="0">
                <a:solidFill>
                  <a:prstClr val="black"/>
                </a:solidFill>
                <a:latin typeface="Calibri"/>
              </a:rPr>
            </a:br>
            <a:r>
              <a:rPr lang="en-US" sz="2500" b="1" dirty="0">
                <a:solidFill>
                  <a:prstClr val="black"/>
                </a:solidFill>
                <a:latin typeface="Calibri"/>
              </a:rPr>
              <a:t>Work in Progress Schemes</a:t>
            </a:r>
            <a:endParaRPr lang="en-US" b="1" dirty="0"/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4195422"/>
              </p:ext>
            </p:extLst>
          </p:nvPr>
        </p:nvGraphicFramePr>
        <p:xfrm>
          <a:off x="373108" y="1303836"/>
          <a:ext cx="11441522" cy="5410709"/>
        </p:xfrm>
        <a:graphic>
          <a:graphicData uri="http://schemas.openxmlformats.org/drawingml/2006/table">
            <a:tbl>
              <a:tblPr/>
              <a:tblGrid>
                <a:gridCol w="154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9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82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Taluka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Total No. of Schemes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No. of Schemes based on Physical Progress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&lt; 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 &lt;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75</a:t>
                      </a:r>
                      <a:r>
                        <a:rPr lang="en-IN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&lt;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Commissioned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7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effectLst/>
                          <a:latin typeface="Calibri" panose="020F0502020204030204" pitchFamily="34" charset="0"/>
                        </a:rPr>
                        <a:t>Akkalkot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7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Karmala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14644"/>
                  </a:ext>
                </a:extLst>
              </a:tr>
              <a:tr h="3182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842485"/>
                  </a:ext>
                </a:extLst>
              </a:tr>
              <a:tr h="31827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Madha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587983"/>
                  </a:ext>
                </a:extLst>
              </a:tr>
              <a:tr h="3182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160972"/>
                  </a:ext>
                </a:extLst>
              </a:tr>
              <a:tr h="31827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Malsiras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414401"/>
                  </a:ext>
                </a:extLst>
              </a:tr>
              <a:tr h="3182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774694"/>
                  </a:ext>
                </a:extLst>
              </a:tr>
              <a:tr h="31827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North Solapur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671565"/>
                  </a:ext>
                </a:extLst>
              </a:tr>
              <a:tr h="3182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059723"/>
                  </a:ext>
                </a:extLst>
              </a:tr>
              <a:tr h="31827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effectLst/>
                          <a:latin typeface="Calibri" panose="020F0502020204030204" pitchFamily="34" charset="0"/>
                        </a:rPr>
                        <a:t>South Solapur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437266"/>
                  </a:ext>
                </a:extLst>
              </a:tr>
              <a:tr h="3182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326251"/>
                  </a:ext>
                </a:extLst>
              </a:tr>
              <a:tr h="31827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Retro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70838"/>
                  </a:ext>
                </a:extLst>
              </a:tr>
              <a:tr h="3182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147346"/>
                  </a:ext>
                </a:extLst>
              </a:tr>
              <a:tr h="31827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22860" marR="22860" marT="15240" marB="152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75628"/>
              </p:ext>
            </p:extLst>
          </p:nvPr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72342"/>
              </p:ext>
            </p:extLst>
          </p:nvPr>
        </p:nvGraphicFramePr>
        <p:xfrm>
          <a:off x="497929" y="1760441"/>
          <a:ext cx="11196139" cy="499474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4897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Akkalkot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Akkalkot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Baranpur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Suryakant Birajdar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33,22,261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90.78%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Kalappawadi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Bhimashankar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95,48,546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11-08-2022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55.67%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Nimgaon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Mustafa Balurgi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15,99,475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44.71%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Shawal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Tirupati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1,49,12,452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39.79%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Itagi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R.K.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27,26,968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21.42%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Kumthe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Adarsh Sanjiv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32,24,658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18.56%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Ankalagi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R.K.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1,16,17,096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4580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Bhosge &amp; Bhosage Tanda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Sanjay Shivaji Kale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91,19,846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26-07-2022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Mugali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Mahesh Tukaram Bedre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92,84,308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15.41%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Goudgaon (Kh)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Suryakant Birajdar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32,11,454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9.52%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Kegaon (Bk)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Suryakant Birajdar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51,55,273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04-10-2022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9.16%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R.K.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1,04,14,674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6.80%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489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Mhaisalagi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Vivek Vithal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98,31,677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4.63%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48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190735"/>
              </p:ext>
            </p:extLst>
          </p:nvPr>
        </p:nvGraphicFramePr>
        <p:xfrm>
          <a:off x="497929" y="1760441"/>
          <a:ext cx="11196139" cy="49947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Salgar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R.K.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99,72,360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02-09-2022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Sangvi Khurd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Bhimashankar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58,77,839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Halahlli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Ashif Mahamad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63,58,936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Talewade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Vikas Kumbhar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80,21,612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Sinnur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Sanjay Shivaji Kale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1,01,55,642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Karmala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Karmala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Roshewadi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Ramraj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48,37,909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8.57%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Wangi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Swami Samarth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37,95,938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30-12-2022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Mangi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Rockline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1,12,92,235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Korti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Swami Samarth Enterprises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1,31,18,116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56768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Madha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Madha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Hole 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Sudarshan Gadge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56,82,031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19.79%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Eagle Infra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66,35,317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17.32%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  <a:tr h="356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Wadoli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Sunil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59,39,082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9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73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194361"/>
              </p:ext>
            </p:extLst>
          </p:nvPr>
        </p:nvGraphicFramePr>
        <p:xfrm>
          <a:off x="497929" y="1760442"/>
          <a:ext cx="11196139" cy="4994743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Nagorli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Sunil 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1,11,46,847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20-12-2022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Aran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Sanchiti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1,66,32,386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Ranzani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Amar Kantilal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1,24,92,118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84211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Malsiras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Malsiras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Tandulwadi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Mahendra Deshmukh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1,54,84,433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22.56%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Islampur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Neha Borewell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31,81,289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30-06-2022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Sulewadi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Balaji Infra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79,38,294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Karunde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Jyotibaraje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1,49,83,180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4.64%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84211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North Solapur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North Solapur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Gulwanchi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Tirupati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1,44,34,310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25-03-2023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24.06%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Pathari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S.S. Sathe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84,45,161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14.57%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Padsali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Prasad Sunil Pawar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56,40,473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17-08-2022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Tirhe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Yash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1,49,14,350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046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8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“Retro”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75512"/>
              </p:ext>
            </p:extLst>
          </p:nvPr>
        </p:nvGraphicFramePr>
        <p:xfrm>
          <a:off x="497929" y="1760442"/>
          <a:ext cx="11196139" cy="4994743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84211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South Solapur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South Solapur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150760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Darganhalli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Vinod Birajdar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1,33,96,670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19-07-2022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53.92%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Shirval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Suryakant Birajdar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74,44,365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04-10-2022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51.88%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Kanbas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Bhimashankar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69,03,708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35.17%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Wadaji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Bhimashankar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71,42,242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28.97%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Hattarsang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Nirmal Infrastructure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96,66,254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28.85%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865322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Alegaon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Suryakant Birajdar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32,69,061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26.21%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62369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Chinchpur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Bhimashankar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73,67,147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10.24%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709391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Hanamgaon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Bhimashankar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60,59,821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18-01-2023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9.87%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525817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Tandulwadi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R.K.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1,05,78,442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13-09-2022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610716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Gangewadi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Suryakant Birajdar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55,62,386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5.96%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31600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Chandrahal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Hamulal Construction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66,02,918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5.16%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378695"/>
                  </a:ext>
                </a:extLst>
              </a:tr>
              <a:tr h="3842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Kudal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Bhimashankar Rathod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47,81,537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18-01-2023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08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87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817" y="102811"/>
            <a:ext cx="11776365" cy="923349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</a:rPr>
              <a:t>Abstract of Schemes – Work in Progress</a:t>
            </a:r>
            <a:br>
              <a:rPr lang="en-US" b="1" dirty="0">
                <a:latin typeface="+mn-lt"/>
              </a:rPr>
            </a:br>
            <a:r>
              <a:rPr lang="en-US" sz="2200" b="1" dirty="0">
                <a:latin typeface="+mn-lt"/>
              </a:rPr>
              <a:t>Category – “New”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ED02E3-74AC-0540-57C1-C7CE9A2A37E1}"/>
              </a:ext>
            </a:extLst>
          </p:cNvPr>
          <p:cNvGraphicFramePr>
            <a:graphicFrameLocks noGrp="1"/>
          </p:cNvGraphicFramePr>
          <p:nvPr/>
        </p:nvGraphicFramePr>
        <p:xfrm>
          <a:off x="497929" y="1167257"/>
          <a:ext cx="11196139" cy="593185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335200627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2633546498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1550490918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322946444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482487857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21689941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427825464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647308564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316838983"/>
                    </a:ext>
                  </a:extLst>
                </a:gridCol>
              </a:tblGrid>
              <a:tr h="5931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Sr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No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Scheme Name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Name of Agency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 Amount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(</a:t>
                      </a:r>
                      <a:r>
                        <a:rPr lang="en-IN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excl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 GST)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W.O.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Date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Construction</a:t>
                      </a:r>
                      <a:b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</a:b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Period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</a:t>
                      </a: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 Bill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(Recommended)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 Bill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(Recommended)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Lakhs</a:t>
                      </a:r>
                      <a:endParaRPr kumimoji="0" lang="en-I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14" marR="8014" marT="80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41223"/>
                  </a:ext>
                </a:extLst>
              </a:tr>
            </a:tbl>
          </a:graphicData>
        </a:graphic>
      </p:graphicFrame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3D68098B-0439-EFF3-306E-F6D3EB39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12305"/>
              </p:ext>
            </p:extLst>
          </p:nvPr>
        </p:nvGraphicFramePr>
        <p:xfrm>
          <a:off x="497929" y="1760442"/>
          <a:ext cx="11196139" cy="1433352"/>
        </p:xfrm>
        <a:graphic>
          <a:graphicData uri="http://schemas.openxmlformats.org/drawingml/2006/table">
            <a:tbl>
              <a:tblPr/>
              <a:tblGrid>
                <a:gridCol w="453210">
                  <a:extLst>
                    <a:ext uri="{9D8B030D-6E8A-4147-A177-3AD203B41FA5}">
                      <a16:colId xmlns:a16="http://schemas.microsoft.com/office/drawing/2014/main" val="232975009"/>
                    </a:ext>
                  </a:extLst>
                </a:gridCol>
                <a:gridCol w="1355422">
                  <a:extLst>
                    <a:ext uri="{9D8B030D-6E8A-4147-A177-3AD203B41FA5}">
                      <a16:colId xmlns:a16="http://schemas.microsoft.com/office/drawing/2014/main" val="785303415"/>
                    </a:ext>
                  </a:extLst>
                </a:gridCol>
                <a:gridCol w="2876357">
                  <a:extLst>
                    <a:ext uri="{9D8B030D-6E8A-4147-A177-3AD203B41FA5}">
                      <a16:colId xmlns:a16="http://schemas.microsoft.com/office/drawing/2014/main" val="2413870011"/>
                    </a:ext>
                  </a:extLst>
                </a:gridCol>
                <a:gridCol w="1273610">
                  <a:extLst>
                    <a:ext uri="{9D8B030D-6E8A-4147-A177-3AD203B41FA5}">
                      <a16:colId xmlns:a16="http://schemas.microsoft.com/office/drawing/2014/main" val="1904706511"/>
                    </a:ext>
                  </a:extLst>
                </a:gridCol>
                <a:gridCol w="1073266">
                  <a:extLst>
                    <a:ext uri="{9D8B030D-6E8A-4147-A177-3AD203B41FA5}">
                      <a16:colId xmlns:a16="http://schemas.microsoft.com/office/drawing/2014/main" val="1261089464"/>
                    </a:ext>
                  </a:extLst>
                </a:gridCol>
                <a:gridCol w="1202059">
                  <a:extLst>
                    <a:ext uri="{9D8B030D-6E8A-4147-A177-3AD203B41FA5}">
                      <a16:colId xmlns:a16="http://schemas.microsoft.com/office/drawing/2014/main" val="3569328776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379136875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1990831582"/>
                    </a:ext>
                  </a:extLst>
                </a:gridCol>
                <a:gridCol w="987405">
                  <a:extLst>
                    <a:ext uri="{9D8B030D-6E8A-4147-A177-3AD203B41FA5}">
                      <a16:colId xmlns:a16="http://schemas.microsoft.com/office/drawing/2014/main" val="566365327"/>
                    </a:ext>
                  </a:extLst>
                </a:gridCol>
              </a:tblGrid>
              <a:tr h="332369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Akkalkot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Akkalkot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Taluka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374295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Rampur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Vilasrao Deshmukh Majur Sahakari Sanstha Maryadit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17,15,248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11-11-2022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302081"/>
                  </a:ext>
                </a:extLst>
              </a:tr>
              <a:tr h="332369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South Solapur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South Solapur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868426"/>
                  </a:ext>
                </a:extLst>
              </a:tr>
              <a:tr h="3323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Barur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Suryakant Birajdar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92,24,300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09-11-2022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3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7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51784" y="3075056"/>
            <a:ext cx="388843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u="sng" dirty="0">
                <a:solidFill>
                  <a:prstClr val="black"/>
                </a:solidFill>
              </a:rPr>
              <a:t>DASHBOARD</a:t>
            </a:r>
            <a:endParaRPr lang="en-IN" sz="4000" b="1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54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41b02563332364bb85213e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9747</TotalTime>
  <Words>1225</Words>
  <Application>Microsoft Office PowerPoint</Application>
  <PresentationFormat>Widescreen</PresentationFormat>
  <Paragraphs>774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Office Theme</vt:lpstr>
      <vt:lpstr>1_Office Theme</vt:lpstr>
      <vt:lpstr>2_Office Theme</vt:lpstr>
      <vt:lpstr>4_Office Theme</vt:lpstr>
      <vt:lpstr>5_Office Theme</vt:lpstr>
      <vt:lpstr>PowerPoint Presentation</vt:lpstr>
      <vt:lpstr>District Work Status</vt:lpstr>
      <vt:lpstr>Executive Summary Work in Progress Schemes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“Retro”</vt:lpstr>
      <vt:lpstr>Abstract of Schemes – Work in Progress Category – “New”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DeepakRanjan Nayak</dc:creator>
  <cp:lastModifiedBy>Ashutosh Garg</cp:lastModifiedBy>
  <cp:revision>555</cp:revision>
  <dcterms:created xsi:type="dcterms:W3CDTF">2022-03-31T07:35:09Z</dcterms:created>
  <dcterms:modified xsi:type="dcterms:W3CDTF">2023-04-06T11:03:30Z</dcterms:modified>
</cp:coreProperties>
</file>